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88" r:id="rId2"/>
    <p:sldId id="298" r:id="rId3"/>
    <p:sldId id="299" r:id="rId4"/>
    <p:sldId id="305" r:id="rId5"/>
    <p:sldId id="289" r:id="rId6"/>
    <p:sldId id="306" r:id="rId7"/>
    <p:sldId id="303" r:id="rId8"/>
    <p:sldId id="304" r:id="rId9"/>
    <p:sldId id="293" r:id="rId10"/>
    <p:sldId id="295" r:id="rId11"/>
    <p:sldId id="296" r:id="rId12"/>
    <p:sldId id="301" r:id="rId13"/>
    <p:sldId id="297" r:id="rId14"/>
    <p:sldId id="302" r:id="rId15"/>
    <p:sldId id="300" r:id="rId16"/>
    <p:sldId id="282" r:id="rId17"/>
    <p:sldId id="30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3019" autoAdjust="0"/>
  </p:normalViewPr>
  <p:slideViewPr>
    <p:cSldViewPr>
      <p:cViewPr varScale="1">
        <p:scale>
          <a:sx n="70" d="100"/>
          <a:sy n="70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6E2E2-3292-4F53-863F-21024D48BEE0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E9976-8A19-4E9C-BE55-506B3FA4B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909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8BE21-964D-46D4-A932-0896A7AD4E18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79499C1-EA0C-43FE-B1F8-56CDEB4807E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4748"/>
            <a:ext cx="5760640" cy="2912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5636" y="3284984"/>
            <a:ext cx="64087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sz="2800" dirty="0">
                <a:latin typeface="Times New Roman"/>
              </a:rPr>
              <a:t> </a:t>
            </a:r>
            <a:endParaRPr lang="ru-RU" sz="2800" dirty="0"/>
          </a:p>
          <a:p>
            <a:pPr indent="450215" algn="ctr"/>
            <a:r>
              <a:rPr lang="ru-RU" sz="2800" dirty="0">
                <a:latin typeface="Times New Roman"/>
              </a:rPr>
              <a:t> </a:t>
            </a:r>
            <a:endParaRPr lang="ru-RU" sz="2800" dirty="0"/>
          </a:p>
          <a:p>
            <a:pPr indent="450215" algn="ctr"/>
            <a:r>
              <a:rPr lang="ru-RU" sz="2800" b="1" i="1" dirty="0">
                <a:solidFill>
                  <a:srgbClr val="00B0F0"/>
                </a:solidFill>
                <a:latin typeface="Times New Roman"/>
              </a:rPr>
              <a:t>«ПИТАНИЕ КАК ФАКТОР СОХРАНЕНИЯ И УКРЕПЛЕНИЯ </a:t>
            </a:r>
            <a:r>
              <a:rPr lang="ru-RU" sz="2800" b="1" i="1" dirty="0" smtClean="0">
                <a:solidFill>
                  <a:srgbClr val="00B0F0"/>
                </a:solidFill>
                <a:latin typeface="Times New Roman"/>
              </a:rPr>
              <a:t>ЗДОРОВЬЯ</a:t>
            </a:r>
            <a:r>
              <a:rPr lang="ru-RU" sz="2800" b="1" i="1" dirty="0">
                <a:solidFill>
                  <a:srgbClr val="00B0F0"/>
                </a:solidFill>
                <a:latin typeface="Times New Roman"/>
              </a:rPr>
              <a:t>»</a:t>
            </a:r>
            <a:endParaRPr lang="ru-RU" sz="28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5531753"/>
            <a:ext cx="4680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Подготовила</a:t>
            </a:r>
          </a:p>
          <a:p>
            <a:r>
              <a:rPr lang="ru-RU" dirty="0" smtClean="0"/>
              <a:t>Врач-гигиенист</a:t>
            </a:r>
            <a:endParaRPr lang="ru-RU" dirty="0"/>
          </a:p>
          <a:p>
            <a:r>
              <a:rPr lang="ru-RU" dirty="0"/>
              <a:t>(заведующий отделом гигиены)</a:t>
            </a:r>
          </a:p>
          <a:p>
            <a:r>
              <a:rPr lang="ru-RU" dirty="0" err="1"/>
              <a:t>Воложинского</a:t>
            </a:r>
            <a:r>
              <a:rPr lang="ru-RU" dirty="0"/>
              <a:t> </a:t>
            </a:r>
            <a:r>
              <a:rPr lang="ru-RU" dirty="0" err="1"/>
              <a:t>РЦГиЭ</a:t>
            </a:r>
            <a:r>
              <a:rPr lang="ru-RU" dirty="0"/>
              <a:t>  </a:t>
            </a:r>
            <a:r>
              <a:rPr lang="ru-RU" dirty="0" smtClean="0"/>
              <a:t>       </a:t>
            </a:r>
            <a:r>
              <a:rPr lang="ru-RU" dirty="0" err="1"/>
              <a:t>С.А.Марчик</a:t>
            </a:r>
            <a:r>
              <a:rPr lang="ru-RU" dirty="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740273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belstat.gov.by/upload-belstat/upload-belstat-image/2018-grafiki-god/str_raZ_13_03_201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56792"/>
            <a:ext cx="8456002" cy="4824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09827"/>
            <a:ext cx="8577722" cy="122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40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0"/>
            <a:ext cx="7626423" cy="62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772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User\Рабочий стол\РЕФЕРАТ\реферат питание\DSC_02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400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908720"/>
            <a:ext cx="8856983" cy="6552727"/>
          </a:xfrm>
        </p:spPr>
        <p:txBody>
          <a:bodyPr>
            <a:normAutofit fontScale="55000" lnSpcReduction="20000"/>
          </a:bodyPr>
          <a:lstStyle/>
          <a:p>
            <a:pPr lvl="0" fontAlgn="base"/>
            <a:r>
              <a:rPr lang="ru-RU" dirty="0"/>
              <a:t>добиваться надлежащего энергетического обмена и здорового веса;</a:t>
            </a:r>
          </a:p>
          <a:p>
            <a:pPr lvl="0" fontAlgn="base"/>
            <a:r>
              <a:rPr lang="ru-RU" dirty="0"/>
              <a:t>ограничить потребление энергии из всех видов жиров, перейти от потребления насыщенных жиров к потреблению ненасыщенных жиров и исключить потребление </a:t>
            </a:r>
            <a:r>
              <a:rPr lang="ru-RU" dirty="0" err="1"/>
              <a:t>трансжирных</a:t>
            </a:r>
            <a:r>
              <a:rPr lang="ru-RU" dirty="0"/>
              <a:t> кислот;</a:t>
            </a:r>
          </a:p>
          <a:p>
            <a:pPr lvl="0" fontAlgn="base"/>
            <a:r>
              <a:rPr lang="ru-RU" dirty="0"/>
              <a:t>повысить уровень потребления фруктов и овощей, бобовых, цельного зерна и орехов;</a:t>
            </a:r>
          </a:p>
          <a:p>
            <a:pPr lvl="0" fontAlgn="base"/>
            <a:r>
              <a:rPr lang="ru-RU" dirty="0"/>
              <a:t>ограничить потребление свободных сахаров;</a:t>
            </a:r>
          </a:p>
          <a:p>
            <a:pPr lvl="0" fontAlgn="base"/>
            <a:r>
              <a:rPr lang="ru-RU" dirty="0"/>
              <a:t>ограничить потребление соли (натриевой) из всех источников и обеспечить </a:t>
            </a:r>
            <a:r>
              <a:rPr lang="ru-RU" dirty="0" err="1"/>
              <a:t>иодирование</a:t>
            </a:r>
            <a:r>
              <a:rPr lang="ru-RU" dirty="0"/>
              <a:t> соли.</a:t>
            </a:r>
          </a:p>
          <a:p>
            <a:pPr lvl="0"/>
            <a:r>
              <a:rPr lang="ru-RU" dirty="0"/>
              <a:t>Потребление энергии (калорий) должно быть сбалансировано с ее расходом. Жиры должны составлять менее 30% от общей потребляемой энергии. Необходимо отдавать предпочтение ненасыщенным жирам (содержащимся в рыбе, авокадо и орехах, а также в подсолнечном, соевом, рапсовом и оливковом масле) в отличие от насыщенных жиров (содержащихся в жирном мясе, сливочном масле, пальмовом и кокосовом масле, сливках, сыре, </a:t>
            </a:r>
            <a:r>
              <a:rPr lang="ru-RU" dirty="0" err="1"/>
              <a:t>ги</a:t>
            </a:r>
            <a:r>
              <a:rPr lang="ru-RU" dirty="0"/>
              <a:t> и свином сале) и </a:t>
            </a:r>
            <a:r>
              <a:rPr lang="ru-RU" dirty="0" err="1"/>
              <a:t>трансжиров</a:t>
            </a:r>
            <a:r>
              <a:rPr lang="ru-RU" dirty="0"/>
              <a:t> всех видов, включая как </a:t>
            </a:r>
            <a:r>
              <a:rPr lang="ru-RU" dirty="0" err="1"/>
              <a:t>трансжиры</a:t>
            </a:r>
            <a:r>
              <a:rPr lang="ru-RU" dirty="0"/>
              <a:t> промышленного производства (содержащиеся в запеченных и жареных продуктах, заранее упакованных закусочных и других продуктах, таких как замороженные пиццы, пироги, печенье, вафли, кулинарные жиры и бутербродные смеси), так и </a:t>
            </a:r>
            <a:r>
              <a:rPr lang="ru-RU" dirty="0" err="1"/>
              <a:t>трансжиры</a:t>
            </a:r>
            <a:r>
              <a:rPr lang="ru-RU" dirty="0"/>
              <a:t> естественного происхождения (содержащиеся в мясной и молочной продукции, получаемой от жвачных животных, таких как коровы, овцы, козы и верблюды). Рекомендуется сократить потребление насыщенных жиров до менее 10% и </a:t>
            </a:r>
            <a:r>
              <a:rPr lang="ru-RU" dirty="0" err="1"/>
              <a:t>трансжиров</a:t>
            </a:r>
            <a:r>
              <a:rPr lang="ru-RU" dirty="0"/>
              <a:t> до менее 1% от общей потребляемой энергии. Особенно следует избегать потребления </a:t>
            </a:r>
            <a:r>
              <a:rPr lang="ru-RU" dirty="0" err="1"/>
              <a:t>трансжиров</a:t>
            </a:r>
            <a:r>
              <a:rPr lang="ru-RU" dirty="0"/>
              <a:t> промышленного производства, которые не входят в состав здорового питания.  </a:t>
            </a:r>
          </a:p>
          <a:p>
            <a:pPr lvl="0"/>
            <a:r>
              <a:rPr lang="ru-RU" dirty="0"/>
              <a:t>Свободные сахара должны составлять менее 10% от общей потребляемой энергии, что эквивалентно 50 г (или 12 чайным ложкам без верха) на человека с нормальным весом, потребляющего около 2000 калорий в день, но в идеале, в целях обеспечения дополнительных преимуществ для здоровья, они должны составлять менее 5% от общей потребляемой энергии. Свободные сахара – это все сахара, добавляемые в пищевые продукты или напитки производителем, поваром или потребителем, а также сахара, естественным образом присутствующие в меде, сиропах, фруктовых соках и их концентратах. </a:t>
            </a:r>
          </a:p>
          <a:p>
            <a:pPr lvl="0"/>
            <a:r>
              <a:rPr lang="ru-RU" dirty="0"/>
              <a:t>Потребление соли на уровне менее 5 г в день (эквивалентно потреблению натрия на уровне менее 2 г. в день) (эквивалентно примерно одной чайной ложке)  способствует профилактике гипертонии и снижает риск развития болезней сердца и инсульта среди взрослого населения . Соль должна быть йодированной.  </a:t>
            </a:r>
          </a:p>
          <a:p>
            <a:pPr lvl="0" fontAlgn="base"/>
            <a:r>
              <a:rPr lang="ru-RU" dirty="0"/>
              <a:t>Государства-члены ВОЗ выдвинули цель по сокращению глобального потребления соли на 30% к 2025 г., а также по прекращению увеличения числа случаев диабета и ожирения у взрослых людей и подростков и избыточного веса у детей к 2025 г. Эти рекомендации необходимо принимать во внимание при подготовке национальной политики и руководящих принципов по питанию с учетом местных условий.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648072"/>
          </a:xfrm>
        </p:spPr>
        <p:txBody>
          <a:bodyPr/>
          <a:lstStyle/>
          <a:p>
            <a:r>
              <a:rPr lang="ru-RU" sz="2800" b="1" i="1" dirty="0" smtClean="0"/>
              <a:t>Рекомендации для населения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830601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Рабочий стол\РЕФЕРАТ\реферат питание\DSC_0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78"/>
            <a:ext cx="9144000" cy="686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479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4581128"/>
            <a:ext cx="33843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 возраста 35 лет человеку каждые 10 лет рекомендуется снижать калорийность потребляемой нищи на 100 ккал в сутки.</a:t>
            </a:r>
            <a:endParaRPr lang="ru-RU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692696"/>
            <a:ext cx="6102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жизненного равновесия организму необходимо более 60 разнообразных пищевых продуктов.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6339"/>
            <a:ext cx="43204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Пища должна доставлять организму необходимое количество калорий; содержать необходимое количество азотсодержащих веществ (белков), жиров, углеводов, в том числе клетчатки, минеральных соединений, воды и витаминов. Кроме того, пища быть приятной на вкус и на запах; создавать чувство насыщения; быть разнообразной; хорошо усваиваться; быть безвредной.</a:t>
            </a:r>
          </a:p>
        </p:txBody>
      </p:sp>
    </p:spTree>
    <p:extLst>
      <p:ext uri="{BB962C8B-B14F-4D97-AF65-F5344CB8AC3E}">
        <p14:creationId xmlns:p14="http://schemas.microsoft.com/office/powerpoint/2010/main" val="338220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25" y="732898"/>
            <a:ext cx="9393238" cy="54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865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79"/>
            <a:ext cx="6552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В </a:t>
            </a:r>
            <a:r>
              <a:rPr lang="ru-RU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Воложинском</a:t>
            </a:r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районе осуществляется надзор за соблюдением требований законодательства в области санитарно-эпидемиологического благополучия на 15 предприятиях пищевой промышленности, 42 объектах общественного питания, 173 объектах продовольственной торговли, 40 МТФ. 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861048"/>
            <a:ext cx="74888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7030A0"/>
                </a:solidFill>
              </a:rPr>
              <a:t>Процент нестандартной пищевой продукции в 2018г. по исследованным физико-химическим показателям несколько ухудшился в процентном отношении с 0,48% нестандартных проб в 2017г. до 0,76% в 2018г., хотя в абсолютном значении это составило 4 пробы в 2017г. и 5 проб в 2018г., все не отвечающие требованиям пробы – плодоовощная продукция с превышением нитратов. По исследованным микробиологическим показателям  уменьшилось количество проб пищевых продуктов и продовольственного сырья, не отвечающих требованиям с 0,76% в 2017г. до 0, 415%  в 2018г.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885" y="1990815"/>
            <a:ext cx="6768751" cy="1979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9787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264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348880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B0F0"/>
                </a:solidFill>
              </a:rPr>
              <a:t>Сегодня во всем мире избыточный вес и ожирение являются пятым ведущим риском смерти. Согласно оценкам, в 2010 году более 42 миллионов детей в возрасте до пяти лет страдают избыточным весом или ожирением, из которых почти 35 миллионов живут в развивающихся странах.</a:t>
            </a: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2627784" y="3789040"/>
            <a:ext cx="60486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Испокон веков пище придавалось огромное значение, так как согласно данным ВОЗ здоровье человека на 70% зависит от питания и образа жизни, а остальные факторы связаны с генетической наследственностью, экологией и уровнем развития медицины.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91144" y="404664"/>
            <a:ext cx="64807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Здоровье и питание тесно взаимосвязаны. Вещества, поступающие в организм с пищей, влияют на наше душевное состояние, эмоции и физическое здоровье. От качества питания во многом зависят наша физическая активность или пассивность, жизнерадостность или подавленность.</a:t>
            </a:r>
            <a:endParaRPr lang="ru-RU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373216"/>
            <a:ext cx="662473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7030A0"/>
                </a:solidFill>
                <a:ea typeface="Calibri"/>
                <a:cs typeface="Times New Roman"/>
              </a:rPr>
              <a:t>Согласно данным статистики избыточный вес в среднем снижает ожидаемую продолжительность жизни у мужчин при 10% превышении нормы веса на 13%, при 20% - на 25%, при 30 – на 43%; а у женщин соответственно на 9, 21 и 40%.</a:t>
            </a:r>
            <a:endParaRPr lang="ru-RU" sz="14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77580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204864"/>
            <a:ext cx="842493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Влияние питания на развитие НИЗ</a:t>
            </a:r>
          </a:p>
        </p:txBody>
      </p:sp>
    </p:spTree>
    <p:extLst>
      <p:ext uri="{BB962C8B-B14F-4D97-AF65-F5344CB8AC3E}">
        <p14:creationId xmlns:p14="http://schemas.microsoft.com/office/powerpoint/2010/main" val="301946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48883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899592" y="537321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 информации Министерства здравоохранения 53% населения страдают избыточным весом и каждый четвертый – ожирением. </a:t>
            </a:r>
          </a:p>
        </p:txBody>
      </p:sp>
    </p:spTree>
    <p:extLst>
      <p:ext uri="{BB962C8B-B14F-4D97-AF65-F5344CB8AC3E}">
        <p14:creationId xmlns:p14="http://schemas.microsoft.com/office/powerpoint/2010/main" val="197078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User\Рабочий стол\РЕФЕРАТ\реферат питание\DSC_0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248" y="-34774"/>
            <a:ext cx="9034856" cy="677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784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496944" cy="590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418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136904" cy="680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980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8337249" cy="4493021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•	слишком много потребляемых калорий, особенно по вечерам, в выходные дни и праздники;</a:t>
            </a:r>
          </a:p>
          <a:p>
            <a:r>
              <a:rPr lang="ru-RU" dirty="0"/>
              <a:t>•	излишек липидов – в среднем 132 г при норме 80г;</a:t>
            </a:r>
          </a:p>
          <a:p>
            <a:r>
              <a:rPr lang="ru-RU" dirty="0"/>
              <a:t>•	неправильно составленный рацион, при котором наш организм получает </a:t>
            </a:r>
            <a:r>
              <a:rPr lang="ru-RU" dirty="0" err="1"/>
              <a:t>недосточное</a:t>
            </a:r>
            <a:r>
              <a:rPr lang="ru-RU" dirty="0"/>
              <a:t> количество свежих овощей, фруктов, клетчатки, молока, рыбы, зато слишком много белого хлеба, пирожных и прочих мучных изделий, много консервов , замороженных продуктов;</a:t>
            </a:r>
          </a:p>
          <a:p>
            <a:r>
              <a:rPr lang="ru-RU" dirty="0"/>
              <a:t>•	неумеренное потребление алкоголя и сладких напитков;</a:t>
            </a:r>
          </a:p>
          <a:p>
            <a:r>
              <a:rPr lang="ru-RU" dirty="0"/>
              <a:t>•	нерегулярное, слишком быстрое и бесконтрольное потребление пищи. Вместо 5-ти раз в день – 3 раза, причем большими порциями;</a:t>
            </a:r>
          </a:p>
          <a:p>
            <a:r>
              <a:rPr lang="ru-RU" dirty="0"/>
              <a:t>•	избыточное употребление сладостей и лакомств;</a:t>
            </a:r>
          </a:p>
          <a:p>
            <a:r>
              <a:rPr lang="ru-RU" dirty="0"/>
              <a:t>•	злоупотребление солью, жаркой и варкой при приготовлении пищи;</a:t>
            </a:r>
          </a:p>
          <a:p>
            <a:r>
              <a:rPr lang="ru-RU" dirty="0"/>
              <a:t>•	питание без учета возрастных особенностей организма-каждый ребенок в возрасте от 6 до 10 лет перекормлен;</a:t>
            </a:r>
          </a:p>
          <a:p>
            <a:r>
              <a:rPr lang="ru-RU" dirty="0"/>
              <a:t>•	недостаточный интерес и информированность о правильном питании.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перечень ошибок, свойственных в питании </a:t>
            </a:r>
          </a:p>
        </p:txBody>
      </p:sp>
    </p:spTree>
    <p:extLst>
      <p:ext uri="{BB962C8B-B14F-4D97-AF65-F5344CB8AC3E}">
        <p14:creationId xmlns:p14="http://schemas.microsoft.com/office/powerpoint/2010/main" val="8762525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611</TotalTime>
  <Words>667</Words>
  <Application>Microsoft Office PowerPoint</Application>
  <PresentationFormat>Экран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Твердый переплет</vt:lpstr>
      <vt:lpstr>Презентация PowerPoint</vt:lpstr>
      <vt:lpstr>Презентация PowerPoint</vt:lpstr>
      <vt:lpstr>Презентация PowerPoint</vt:lpstr>
      <vt:lpstr>Влияние питания на развитие НИЗ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перечень ошибок, свойственных в питании </vt:lpstr>
      <vt:lpstr>Презентация PowerPoint</vt:lpstr>
      <vt:lpstr>Презентация PowerPoint</vt:lpstr>
      <vt:lpstr>Презентация PowerPoint</vt:lpstr>
      <vt:lpstr>Рекомендации для населения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34</cp:revision>
  <cp:lastPrinted>2019-02-13T12:10:38Z</cp:lastPrinted>
  <dcterms:created xsi:type="dcterms:W3CDTF">2019-01-26T08:05:27Z</dcterms:created>
  <dcterms:modified xsi:type="dcterms:W3CDTF">2019-03-15T14:15:05Z</dcterms:modified>
</cp:coreProperties>
</file>